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86F3E-A1A6-43AB-B977-BF0F4F74111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BF4B23-E334-4F5E-A2B1-883B37D391A3}">
      <dgm:prSet phldrT="[Testo]" custT="1"/>
      <dgm:spPr/>
      <dgm:t>
        <a:bodyPr/>
        <a:lstStyle/>
        <a:p>
          <a:r>
            <a:rPr lang="it-IT" sz="1800" b="1" dirty="0" smtClean="0"/>
            <a:t>REGISTRO</a:t>
          </a:r>
        </a:p>
        <a:p>
          <a:r>
            <a:rPr lang="it-IT" sz="1400" dirty="0" smtClean="0"/>
            <a:t>PRESENZE ALUNNI</a:t>
          </a:r>
        </a:p>
        <a:p>
          <a:r>
            <a:rPr lang="it-IT" sz="1400" dirty="0" smtClean="0"/>
            <a:t>FIRMA DOCENTI E TUTOR</a:t>
          </a:r>
        </a:p>
        <a:p>
          <a:r>
            <a:rPr lang="it-IT" sz="1400" dirty="0" smtClean="0"/>
            <a:t>ATTIVITA’ SVOLTA </a:t>
          </a:r>
          <a:endParaRPr lang="it-IT" sz="1400" dirty="0"/>
        </a:p>
      </dgm:t>
    </dgm:pt>
    <dgm:pt modelId="{2D7383A7-3B88-4827-A65C-918D4F831EC5}" type="parTrans" cxnId="{42F8E484-32F0-47CD-9072-E49F53DF6DA2}">
      <dgm:prSet/>
      <dgm:spPr/>
      <dgm:t>
        <a:bodyPr/>
        <a:lstStyle/>
        <a:p>
          <a:endParaRPr lang="it-IT"/>
        </a:p>
      </dgm:t>
    </dgm:pt>
    <dgm:pt modelId="{CD7F62DE-19F5-4D5D-B123-9EF0C903F0F9}" type="sibTrans" cxnId="{42F8E484-32F0-47CD-9072-E49F53DF6DA2}">
      <dgm:prSet/>
      <dgm:spPr/>
      <dgm:t>
        <a:bodyPr/>
        <a:lstStyle/>
        <a:p>
          <a:endParaRPr lang="it-IT"/>
        </a:p>
      </dgm:t>
    </dgm:pt>
    <dgm:pt modelId="{86FA3882-E158-4ED1-AF82-BB1BE7A32F82}">
      <dgm:prSet phldrT="[Testo]" custT="1"/>
      <dgm:spPr/>
      <dgm:t>
        <a:bodyPr/>
        <a:lstStyle/>
        <a:p>
          <a:r>
            <a:rPr lang="it-IT" sz="1800" b="1" dirty="0" smtClean="0"/>
            <a:t>CONTRATTO</a:t>
          </a:r>
          <a:r>
            <a:rPr lang="it-IT" sz="1800" b="1" baseline="0" dirty="0" smtClean="0"/>
            <a:t> FORMATIVO</a:t>
          </a:r>
        </a:p>
        <a:p>
          <a:r>
            <a:rPr lang="it-IT" sz="1400" baseline="0" dirty="0" smtClean="0"/>
            <a:t>FIRMATO DAI GENITORI E COPIA CARTA IDENTITA’</a:t>
          </a:r>
        </a:p>
        <a:p>
          <a:r>
            <a:rPr lang="it-IT" sz="1400" baseline="0" dirty="0" smtClean="0"/>
            <a:t>IL CALENDARIO </a:t>
          </a:r>
          <a:endParaRPr lang="it-IT" sz="1400" dirty="0"/>
        </a:p>
      </dgm:t>
    </dgm:pt>
    <dgm:pt modelId="{13E8B2A1-02CB-4D70-8964-05D834DBD344}" type="parTrans" cxnId="{E3168C2C-79DA-4DCD-BA3F-F6AEFA37730F}">
      <dgm:prSet/>
      <dgm:spPr/>
      <dgm:t>
        <a:bodyPr/>
        <a:lstStyle/>
        <a:p>
          <a:endParaRPr lang="it-IT"/>
        </a:p>
      </dgm:t>
    </dgm:pt>
    <dgm:pt modelId="{438D1715-1F85-4657-8163-63D8683F1284}" type="sibTrans" cxnId="{E3168C2C-79DA-4DCD-BA3F-F6AEFA37730F}">
      <dgm:prSet/>
      <dgm:spPr/>
      <dgm:t>
        <a:bodyPr/>
        <a:lstStyle/>
        <a:p>
          <a:endParaRPr lang="it-IT"/>
        </a:p>
      </dgm:t>
    </dgm:pt>
    <dgm:pt modelId="{644567E6-A439-42B5-A036-50677698B991}">
      <dgm:prSet phldrT="[Testo]" custT="1"/>
      <dgm:spPr/>
      <dgm:t>
        <a:bodyPr/>
        <a:lstStyle/>
        <a:p>
          <a:r>
            <a:rPr lang="it-IT" sz="1800" b="1" dirty="0" smtClean="0"/>
            <a:t>QUESTIONARIO GENITORI</a:t>
          </a:r>
        </a:p>
        <a:p>
          <a:r>
            <a:rPr lang="it-IT" sz="2300" dirty="0" smtClean="0"/>
            <a:t> </a:t>
          </a:r>
          <a:endParaRPr lang="it-IT" sz="2300" dirty="0"/>
        </a:p>
      </dgm:t>
    </dgm:pt>
    <dgm:pt modelId="{0739956E-2BB1-4643-8600-FED938D45859}" type="parTrans" cxnId="{ED774D5D-B20B-48A9-BFE5-9FD38BCA831C}">
      <dgm:prSet/>
      <dgm:spPr/>
      <dgm:t>
        <a:bodyPr/>
        <a:lstStyle/>
        <a:p>
          <a:endParaRPr lang="it-IT"/>
        </a:p>
      </dgm:t>
    </dgm:pt>
    <dgm:pt modelId="{0FB3A14C-DEED-4218-B35E-B2D16CF2EB61}" type="sibTrans" cxnId="{ED774D5D-B20B-48A9-BFE5-9FD38BCA831C}">
      <dgm:prSet/>
      <dgm:spPr/>
      <dgm:t>
        <a:bodyPr/>
        <a:lstStyle/>
        <a:p>
          <a:endParaRPr lang="it-IT"/>
        </a:p>
      </dgm:t>
    </dgm:pt>
    <dgm:pt modelId="{024B6122-C963-4B82-AA5B-45AA69A1EE0E}" type="pres">
      <dgm:prSet presAssocID="{0F086F3E-A1A6-43AB-B977-BF0F4F741117}" presName="linearFlow" presStyleCnt="0">
        <dgm:presLayoutVars>
          <dgm:dir/>
          <dgm:resizeHandles val="exact"/>
        </dgm:presLayoutVars>
      </dgm:prSet>
      <dgm:spPr/>
    </dgm:pt>
    <dgm:pt modelId="{9D94EF9D-B060-44BC-900F-D6C6664C3C5C}" type="pres">
      <dgm:prSet presAssocID="{85BF4B23-E334-4F5E-A2B1-883B37D391A3}" presName="composite" presStyleCnt="0"/>
      <dgm:spPr/>
    </dgm:pt>
    <dgm:pt modelId="{63E84ECA-A3F6-4B06-9F2A-5BDD0487AC25}" type="pres">
      <dgm:prSet presAssocID="{85BF4B23-E334-4F5E-A2B1-883B37D391A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3A5C6A-FECB-43AB-84FE-40981D3EA7BD}" type="pres">
      <dgm:prSet presAssocID="{85BF4B23-E334-4F5E-A2B1-883B37D391A3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EF28E1-A852-4417-8FE4-FE369A7C54BF}" type="pres">
      <dgm:prSet presAssocID="{CD7F62DE-19F5-4D5D-B123-9EF0C903F0F9}" presName="spacing" presStyleCnt="0"/>
      <dgm:spPr/>
    </dgm:pt>
    <dgm:pt modelId="{1E773272-E76E-4206-B9F4-58AC88A03FFD}" type="pres">
      <dgm:prSet presAssocID="{86FA3882-E158-4ED1-AF82-BB1BE7A32F82}" presName="composite" presStyleCnt="0"/>
      <dgm:spPr/>
    </dgm:pt>
    <dgm:pt modelId="{40FB3E39-5284-4832-AB20-95D5CB4F9198}" type="pres">
      <dgm:prSet presAssocID="{86FA3882-E158-4ED1-AF82-BB1BE7A32F82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0CC7319-2B88-481E-9A36-FB1575A29D7F}" type="pres">
      <dgm:prSet presAssocID="{86FA3882-E158-4ED1-AF82-BB1BE7A32F8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D95726-F01A-4832-8BDD-EAB025423CD6}" type="pres">
      <dgm:prSet presAssocID="{438D1715-1F85-4657-8163-63D8683F1284}" presName="spacing" presStyleCnt="0"/>
      <dgm:spPr/>
    </dgm:pt>
    <dgm:pt modelId="{39BEE75A-42A7-4456-A08A-2493E39D8F45}" type="pres">
      <dgm:prSet presAssocID="{644567E6-A439-42B5-A036-50677698B991}" presName="composite" presStyleCnt="0"/>
      <dgm:spPr/>
    </dgm:pt>
    <dgm:pt modelId="{8DF485B6-CB5E-4A0C-9290-9AFC7DF1AAD7}" type="pres">
      <dgm:prSet presAssocID="{644567E6-A439-42B5-A036-50677698B991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FBD8309-A9BB-4792-9F6A-4F7DD6A29F1D}" type="pres">
      <dgm:prSet presAssocID="{644567E6-A439-42B5-A036-50677698B99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2F8E484-32F0-47CD-9072-E49F53DF6DA2}" srcId="{0F086F3E-A1A6-43AB-B977-BF0F4F741117}" destId="{85BF4B23-E334-4F5E-A2B1-883B37D391A3}" srcOrd="0" destOrd="0" parTransId="{2D7383A7-3B88-4827-A65C-918D4F831EC5}" sibTransId="{CD7F62DE-19F5-4D5D-B123-9EF0C903F0F9}"/>
    <dgm:cxn modelId="{4A1C3CDA-CE3D-47D2-B945-AF5C915E9510}" type="presOf" srcId="{0F086F3E-A1A6-43AB-B977-BF0F4F741117}" destId="{024B6122-C963-4B82-AA5B-45AA69A1EE0E}" srcOrd="0" destOrd="0" presId="urn:microsoft.com/office/officeart/2005/8/layout/vList3"/>
    <dgm:cxn modelId="{E3168C2C-79DA-4DCD-BA3F-F6AEFA37730F}" srcId="{0F086F3E-A1A6-43AB-B977-BF0F4F741117}" destId="{86FA3882-E158-4ED1-AF82-BB1BE7A32F82}" srcOrd="1" destOrd="0" parTransId="{13E8B2A1-02CB-4D70-8964-05D834DBD344}" sibTransId="{438D1715-1F85-4657-8163-63D8683F1284}"/>
    <dgm:cxn modelId="{A33FE795-3B86-4CC6-94B0-42A230AB1E84}" type="presOf" srcId="{85BF4B23-E334-4F5E-A2B1-883B37D391A3}" destId="{253A5C6A-FECB-43AB-84FE-40981D3EA7BD}" srcOrd="0" destOrd="0" presId="urn:microsoft.com/office/officeart/2005/8/layout/vList3"/>
    <dgm:cxn modelId="{DCC88C45-ADE7-4913-9B19-8B992536084F}" type="presOf" srcId="{86FA3882-E158-4ED1-AF82-BB1BE7A32F82}" destId="{90CC7319-2B88-481E-9A36-FB1575A29D7F}" srcOrd="0" destOrd="0" presId="urn:microsoft.com/office/officeart/2005/8/layout/vList3"/>
    <dgm:cxn modelId="{DE583BA3-AF73-4EC3-9C0F-5F4848379A80}" type="presOf" srcId="{644567E6-A439-42B5-A036-50677698B991}" destId="{EFBD8309-A9BB-4792-9F6A-4F7DD6A29F1D}" srcOrd="0" destOrd="0" presId="urn:microsoft.com/office/officeart/2005/8/layout/vList3"/>
    <dgm:cxn modelId="{ED774D5D-B20B-48A9-BFE5-9FD38BCA831C}" srcId="{0F086F3E-A1A6-43AB-B977-BF0F4F741117}" destId="{644567E6-A439-42B5-A036-50677698B991}" srcOrd="2" destOrd="0" parTransId="{0739956E-2BB1-4643-8600-FED938D45859}" sibTransId="{0FB3A14C-DEED-4218-B35E-B2D16CF2EB61}"/>
    <dgm:cxn modelId="{24CEFA00-8CE6-483D-8677-AC3E7AD56478}" type="presParOf" srcId="{024B6122-C963-4B82-AA5B-45AA69A1EE0E}" destId="{9D94EF9D-B060-44BC-900F-D6C6664C3C5C}" srcOrd="0" destOrd="0" presId="urn:microsoft.com/office/officeart/2005/8/layout/vList3"/>
    <dgm:cxn modelId="{81E1EDFF-C138-4959-80F9-329EEC130543}" type="presParOf" srcId="{9D94EF9D-B060-44BC-900F-D6C6664C3C5C}" destId="{63E84ECA-A3F6-4B06-9F2A-5BDD0487AC25}" srcOrd="0" destOrd="0" presId="urn:microsoft.com/office/officeart/2005/8/layout/vList3"/>
    <dgm:cxn modelId="{3D854A48-A79B-4A56-9082-0A93FD531A6A}" type="presParOf" srcId="{9D94EF9D-B060-44BC-900F-D6C6664C3C5C}" destId="{253A5C6A-FECB-43AB-84FE-40981D3EA7BD}" srcOrd="1" destOrd="0" presId="urn:microsoft.com/office/officeart/2005/8/layout/vList3"/>
    <dgm:cxn modelId="{CFE80CDB-FA32-48D9-91A1-3B8A333D8E90}" type="presParOf" srcId="{024B6122-C963-4B82-AA5B-45AA69A1EE0E}" destId="{C2EF28E1-A852-4417-8FE4-FE369A7C54BF}" srcOrd="1" destOrd="0" presId="urn:microsoft.com/office/officeart/2005/8/layout/vList3"/>
    <dgm:cxn modelId="{23F3F8AE-4281-4222-AB3B-CD3E0C7C3865}" type="presParOf" srcId="{024B6122-C963-4B82-AA5B-45AA69A1EE0E}" destId="{1E773272-E76E-4206-B9F4-58AC88A03FFD}" srcOrd="2" destOrd="0" presId="urn:microsoft.com/office/officeart/2005/8/layout/vList3"/>
    <dgm:cxn modelId="{F79E4950-BC8A-4E73-AE03-CAFDFFA9467A}" type="presParOf" srcId="{1E773272-E76E-4206-B9F4-58AC88A03FFD}" destId="{40FB3E39-5284-4832-AB20-95D5CB4F9198}" srcOrd="0" destOrd="0" presId="urn:microsoft.com/office/officeart/2005/8/layout/vList3"/>
    <dgm:cxn modelId="{4DA8ABEC-566F-48DE-A5D4-189B13601AB7}" type="presParOf" srcId="{1E773272-E76E-4206-B9F4-58AC88A03FFD}" destId="{90CC7319-2B88-481E-9A36-FB1575A29D7F}" srcOrd="1" destOrd="0" presId="urn:microsoft.com/office/officeart/2005/8/layout/vList3"/>
    <dgm:cxn modelId="{2851F036-0A8C-43C5-AC1E-7807E0737649}" type="presParOf" srcId="{024B6122-C963-4B82-AA5B-45AA69A1EE0E}" destId="{94D95726-F01A-4832-8BDD-EAB025423CD6}" srcOrd="3" destOrd="0" presId="urn:microsoft.com/office/officeart/2005/8/layout/vList3"/>
    <dgm:cxn modelId="{0CAC0237-4307-4D5F-9962-9AC47E4894B3}" type="presParOf" srcId="{024B6122-C963-4B82-AA5B-45AA69A1EE0E}" destId="{39BEE75A-42A7-4456-A08A-2493E39D8F45}" srcOrd="4" destOrd="0" presId="urn:microsoft.com/office/officeart/2005/8/layout/vList3"/>
    <dgm:cxn modelId="{35853AB3-67D4-413B-B2D3-C5D2B1333964}" type="presParOf" srcId="{39BEE75A-42A7-4456-A08A-2493E39D8F45}" destId="{8DF485B6-CB5E-4A0C-9290-9AFC7DF1AAD7}" srcOrd="0" destOrd="0" presId="urn:microsoft.com/office/officeart/2005/8/layout/vList3"/>
    <dgm:cxn modelId="{AAE5FEA2-C426-40D2-AA03-8BF43128C56A}" type="presParOf" srcId="{39BEE75A-42A7-4456-A08A-2493E39D8F45}" destId="{EFBD8309-A9BB-4792-9F6A-4F7DD6A29F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086F3E-A1A6-43AB-B977-BF0F4F74111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5BF4B23-E334-4F5E-A2B1-883B37D391A3}">
      <dgm:prSet phldrT="[Testo]" custT="1"/>
      <dgm:spPr/>
      <dgm:t>
        <a:bodyPr/>
        <a:lstStyle/>
        <a:p>
          <a:r>
            <a:rPr lang="it-IT" sz="1800" b="1" dirty="0" smtClean="0"/>
            <a:t>REGISTRO</a:t>
          </a:r>
        </a:p>
        <a:p>
          <a:r>
            <a:rPr lang="it-IT" sz="1400" dirty="0" smtClean="0"/>
            <a:t>FIRMA DOCENTI E TUTOR</a:t>
          </a:r>
        </a:p>
        <a:p>
          <a:r>
            <a:rPr lang="it-IT" sz="1400" dirty="0" smtClean="0"/>
            <a:t>ATTIVITA’ SVOLTA </a:t>
          </a:r>
          <a:endParaRPr lang="it-IT" sz="1400" dirty="0"/>
        </a:p>
      </dgm:t>
    </dgm:pt>
    <dgm:pt modelId="{2D7383A7-3B88-4827-A65C-918D4F831EC5}" type="parTrans" cxnId="{42F8E484-32F0-47CD-9072-E49F53DF6DA2}">
      <dgm:prSet/>
      <dgm:spPr/>
      <dgm:t>
        <a:bodyPr/>
        <a:lstStyle/>
        <a:p>
          <a:endParaRPr lang="it-IT"/>
        </a:p>
      </dgm:t>
    </dgm:pt>
    <dgm:pt modelId="{CD7F62DE-19F5-4D5D-B123-9EF0C903F0F9}" type="sibTrans" cxnId="{42F8E484-32F0-47CD-9072-E49F53DF6DA2}">
      <dgm:prSet/>
      <dgm:spPr/>
      <dgm:t>
        <a:bodyPr/>
        <a:lstStyle/>
        <a:p>
          <a:endParaRPr lang="it-IT"/>
        </a:p>
      </dgm:t>
    </dgm:pt>
    <dgm:pt modelId="{86FA3882-E158-4ED1-AF82-BB1BE7A32F82}">
      <dgm:prSet phldrT="[Testo]" custT="1"/>
      <dgm:spPr/>
      <dgm:t>
        <a:bodyPr/>
        <a:lstStyle/>
        <a:p>
          <a:r>
            <a:rPr lang="it-IT" sz="1400" dirty="0" smtClean="0"/>
            <a:t>SOMMINISTRAZIONE</a:t>
          </a:r>
        </a:p>
        <a:p>
          <a:r>
            <a:rPr lang="it-IT" sz="1400" dirty="0" smtClean="0"/>
            <a:t> SCHEDE DIDATTICHE E QUESTIONARI INIZALI E FINALI SUI LIVELLI APPRENDIMENTI</a:t>
          </a:r>
        </a:p>
        <a:p>
          <a:r>
            <a:rPr lang="it-IT" sz="1400" b="1" dirty="0" smtClean="0"/>
            <a:t>MONITORAGGIO E VALUTAZIONE </a:t>
          </a:r>
          <a:endParaRPr lang="it-IT" sz="1400" b="1" dirty="0"/>
        </a:p>
      </dgm:t>
    </dgm:pt>
    <dgm:pt modelId="{13E8B2A1-02CB-4D70-8964-05D834DBD344}" type="parTrans" cxnId="{E3168C2C-79DA-4DCD-BA3F-F6AEFA37730F}">
      <dgm:prSet/>
      <dgm:spPr/>
      <dgm:t>
        <a:bodyPr/>
        <a:lstStyle/>
        <a:p>
          <a:endParaRPr lang="it-IT"/>
        </a:p>
      </dgm:t>
    </dgm:pt>
    <dgm:pt modelId="{438D1715-1F85-4657-8163-63D8683F1284}" type="sibTrans" cxnId="{E3168C2C-79DA-4DCD-BA3F-F6AEFA37730F}">
      <dgm:prSet/>
      <dgm:spPr/>
      <dgm:t>
        <a:bodyPr/>
        <a:lstStyle/>
        <a:p>
          <a:endParaRPr lang="it-IT"/>
        </a:p>
      </dgm:t>
    </dgm:pt>
    <dgm:pt modelId="{644567E6-A439-42B5-A036-50677698B991}">
      <dgm:prSet phldrT="[Testo]" custT="1"/>
      <dgm:spPr/>
      <dgm:t>
        <a:bodyPr/>
        <a:lstStyle/>
        <a:p>
          <a:r>
            <a:rPr lang="it-IT" sz="1800" b="1" dirty="0" smtClean="0"/>
            <a:t>QUESTIONARIO  INIZIALE  </a:t>
          </a:r>
        </a:p>
        <a:p>
          <a:r>
            <a:rPr lang="it-IT" sz="1800" b="1" dirty="0" smtClean="0"/>
            <a:t>da compilare </a:t>
          </a:r>
        </a:p>
        <a:p>
          <a:r>
            <a:rPr lang="it-IT" sz="2300" dirty="0" smtClean="0"/>
            <a:t> </a:t>
          </a:r>
          <a:endParaRPr lang="it-IT" sz="2300" dirty="0"/>
        </a:p>
      </dgm:t>
    </dgm:pt>
    <dgm:pt modelId="{0739956E-2BB1-4643-8600-FED938D45859}" type="parTrans" cxnId="{ED774D5D-B20B-48A9-BFE5-9FD38BCA831C}">
      <dgm:prSet/>
      <dgm:spPr/>
      <dgm:t>
        <a:bodyPr/>
        <a:lstStyle/>
        <a:p>
          <a:endParaRPr lang="it-IT"/>
        </a:p>
      </dgm:t>
    </dgm:pt>
    <dgm:pt modelId="{0FB3A14C-DEED-4218-B35E-B2D16CF2EB61}" type="sibTrans" cxnId="{ED774D5D-B20B-48A9-BFE5-9FD38BCA831C}">
      <dgm:prSet/>
      <dgm:spPr/>
      <dgm:t>
        <a:bodyPr/>
        <a:lstStyle/>
        <a:p>
          <a:endParaRPr lang="it-IT"/>
        </a:p>
      </dgm:t>
    </dgm:pt>
    <dgm:pt modelId="{024B6122-C963-4B82-AA5B-45AA69A1EE0E}" type="pres">
      <dgm:prSet presAssocID="{0F086F3E-A1A6-43AB-B977-BF0F4F741117}" presName="linearFlow" presStyleCnt="0">
        <dgm:presLayoutVars>
          <dgm:dir/>
          <dgm:resizeHandles val="exact"/>
        </dgm:presLayoutVars>
      </dgm:prSet>
      <dgm:spPr/>
    </dgm:pt>
    <dgm:pt modelId="{9D94EF9D-B060-44BC-900F-D6C6664C3C5C}" type="pres">
      <dgm:prSet presAssocID="{85BF4B23-E334-4F5E-A2B1-883B37D391A3}" presName="composite" presStyleCnt="0"/>
      <dgm:spPr/>
    </dgm:pt>
    <dgm:pt modelId="{63E84ECA-A3F6-4B06-9F2A-5BDD0487AC25}" type="pres">
      <dgm:prSet presAssocID="{85BF4B23-E334-4F5E-A2B1-883B37D391A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53A5C6A-FECB-43AB-84FE-40981D3EA7BD}" type="pres">
      <dgm:prSet presAssocID="{85BF4B23-E334-4F5E-A2B1-883B37D391A3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EF28E1-A852-4417-8FE4-FE369A7C54BF}" type="pres">
      <dgm:prSet presAssocID="{CD7F62DE-19F5-4D5D-B123-9EF0C903F0F9}" presName="spacing" presStyleCnt="0"/>
      <dgm:spPr/>
    </dgm:pt>
    <dgm:pt modelId="{1E773272-E76E-4206-B9F4-58AC88A03FFD}" type="pres">
      <dgm:prSet presAssocID="{86FA3882-E158-4ED1-AF82-BB1BE7A32F82}" presName="composite" presStyleCnt="0"/>
      <dgm:spPr/>
    </dgm:pt>
    <dgm:pt modelId="{40FB3E39-5284-4832-AB20-95D5CB4F9198}" type="pres">
      <dgm:prSet presAssocID="{86FA3882-E158-4ED1-AF82-BB1BE7A32F82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0CC7319-2B88-481E-9A36-FB1575A29D7F}" type="pres">
      <dgm:prSet presAssocID="{86FA3882-E158-4ED1-AF82-BB1BE7A32F8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D95726-F01A-4832-8BDD-EAB025423CD6}" type="pres">
      <dgm:prSet presAssocID="{438D1715-1F85-4657-8163-63D8683F1284}" presName="spacing" presStyleCnt="0"/>
      <dgm:spPr/>
    </dgm:pt>
    <dgm:pt modelId="{39BEE75A-42A7-4456-A08A-2493E39D8F45}" type="pres">
      <dgm:prSet presAssocID="{644567E6-A439-42B5-A036-50677698B991}" presName="composite" presStyleCnt="0"/>
      <dgm:spPr/>
    </dgm:pt>
    <dgm:pt modelId="{8DF485B6-CB5E-4A0C-9290-9AFC7DF1AAD7}" type="pres">
      <dgm:prSet presAssocID="{644567E6-A439-42B5-A036-50677698B991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FBD8309-A9BB-4792-9F6A-4F7DD6A29F1D}" type="pres">
      <dgm:prSet presAssocID="{644567E6-A439-42B5-A036-50677698B99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2F8E484-32F0-47CD-9072-E49F53DF6DA2}" srcId="{0F086F3E-A1A6-43AB-B977-BF0F4F741117}" destId="{85BF4B23-E334-4F5E-A2B1-883B37D391A3}" srcOrd="0" destOrd="0" parTransId="{2D7383A7-3B88-4827-A65C-918D4F831EC5}" sibTransId="{CD7F62DE-19F5-4D5D-B123-9EF0C903F0F9}"/>
    <dgm:cxn modelId="{3F4AF408-ADE9-47DE-BC45-380DC0D4AA0D}" type="presOf" srcId="{86FA3882-E158-4ED1-AF82-BB1BE7A32F82}" destId="{90CC7319-2B88-481E-9A36-FB1575A29D7F}" srcOrd="0" destOrd="0" presId="urn:microsoft.com/office/officeart/2005/8/layout/vList3"/>
    <dgm:cxn modelId="{9703B6D0-6B7B-4242-A370-0DC5A8F76FAC}" type="presOf" srcId="{0F086F3E-A1A6-43AB-B977-BF0F4F741117}" destId="{024B6122-C963-4B82-AA5B-45AA69A1EE0E}" srcOrd="0" destOrd="0" presId="urn:microsoft.com/office/officeart/2005/8/layout/vList3"/>
    <dgm:cxn modelId="{E3168C2C-79DA-4DCD-BA3F-F6AEFA37730F}" srcId="{0F086F3E-A1A6-43AB-B977-BF0F4F741117}" destId="{86FA3882-E158-4ED1-AF82-BB1BE7A32F82}" srcOrd="1" destOrd="0" parTransId="{13E8B2A1-02CB-4D70-8964-05D834DBD344}" sibTransId="{438D1715-1F85-4657-8163-63D8683F1284}"/>
    <dgm:cxn modelId="{74F99970-B470-48F2-B01C-453C2E3AEFE3}" type="presOf" srcId="{85BF4B23-E334-4F5E-A2B1-883B37D391A3}" destId="{253A5C6A-FECB-43AB-84FE-40981D3EA7BD}" srcOrd="0" destOrd="0" presId="urn:microsoft.com/office/officeart/2005/8/layout/vList3"/>
    <dgm:cxn modelId="{92F4FF3D-1E99-4AD8-98B9-1A0D7F59B9E8}" type="presOf" srcId="{644567E6-A439-42B5-A036-50677698B991}" destId="{EFBD8309-A9BB-4792-9F6A-4F7DD6A29F1D}" srcOrd="0" destOrd="0" presId="urn:microsoft.com/office/officeart/2005/8/layout/vList3"/>
    <dgm:cxn modelId="{ED774D5D-B20B-48A9-BFE5-9FD38BCA831C}" srcId="{0F086F3E-A1A6-43AB-B977-BF0F4F741117}" destId="{644567E6-A439-42B5-A036-50677698B991}" srcOrd="2" destOrd="0" parTransId="{0739956E-2BB1-4643-8600-FED938D45859}" sibTransId="{0FB3A14C-DEED-4218-B35E-B2D16CF2EB61}"/>
    <dgm:cxn modelId="{9999D6B7-7241-4994-A37F-80E0C95D1040}" type="presParOf" srcId="{024B6122-C963-4B82-AA5B-45AA69A1EE0E}" destId="{9D94EF9D-B060-44BC-900F-D6C6664C3C5C}" srcOrd="0" destOrd="0" presId="urn:microsoft.com/office/officeart/2005/8/layout/vList3"/>
    <dgm:cxn modelId="{C532EFED-6D51-4DA2-9F5D-F3A076275F60}" type="presParOf" srcId="{9D94EF9D-B060-44BC-900F-D6C6664C3C5C}" destId="{63E84ECA-A3F6-4B06-9F2A-5BDD0487AC25}" srcOrd="0" destOrd="0" presId="urn:microsoft.com/office/officeart/2005/8/layout/vList3"/>
    <dgm:cxn modelId="{2A6E330E-B44C-4418-AAED-7CBE1D45529C}" type="presParOf" srcId="{9D94EF9D-B060-44BC-900F-D6C6664C3C5C}" destId="{253A5C6A-FECB-43AB-84FE-40981D3EA7BD}" srcOrd="1" destOrd="0" presId="urn:microsoft.com/office/officeart/2005/8/layout/vList3"/>
    <dgm:cxn modelId="{DAB229DF-A4BD-4DD2-917F-414099B56F6A}" type="presParOf" srcId="{024B6122-C963-4B82-AA5B-45AA69A1EE0E}" destId="{C2EF28E1-A852-4417-8FE4-FE369A7C54BF}" srcOrd="1" destOrd="0" presId="urn:microsoft.com/office/officeart/2005/8/layout/vList3"/>
    <dgm:cxn modelId="{750B65A9-B78F-43FC-BBE6-15459A2A8624}" type="presParOf" srcId="{024B6122-C963-4B82-AA5B-45AA69A1EE0E}" destId="{1E773272-E76E-4206-B9F4-58AC88A03FFD}" srcOrd="2" destOrd="0" presId="urn:microsoft.com/office/officeart/2005/8/layout/vList3"/>
    <dgm:cxn modelId="{212CB065-6F66-473C-A030-D69773A0E9DB}" type="presParOf" srcId="{1E773272-E76E-4206-B9F4-58AC88A03FFD}" destId="{40FB3E39-5284-4832-AB20-95D5CB4F9198}" srcOrd="0" destOrd="0" presId="urn:microsoft.com/office/officeart/2005/8/layout/vList3"/>
    <dgm:cxn modelId="{75B05F31-659C-47C3-98A0-E5C255E4A38B}" type="presParOf" srcId="{1E773272-E76E-4206-B9F4-58AC88A03FFD}" destId="{90CC7319-2B88-481E-9A36-FB1575A29D7F}" srcOrd="1" destOrd="0" presId="urn:microsoft.com/office/officeart/2005/8/layout/vList3"/>
    <dgm:cxn modelId="{D3152B36-FBD5-4575-AA64-B70503D95322}" type="presParOf" srcId="{024B6122-C963-4B82-AA5B-45AA69A1EE0E}" destId="{94D95726-F01A-4832-8BDD-EAB025423CD6}" srcOrd="3" destOrd="0" presId="urn:microsoft.com/office/officeart/2005/8/layout/vList3"/>
    <dgm:cxn modelId="{FED2AB7C-B9A1-4230-8FA2-7E39964678DD}" type="presParOf" srcId="{024B6122-C963-4B82-AA5B-45AA69A1EE0E}" destId="{39BEE75A-42A7-4456-A08A-2493E39D8F45}" srcOrd="4" destOrd="0" presId="urn:microsoft.com/office/officeart/2005/8/layout/vList3"/>
    <dgm:cxn modelId="{F9E7A7E6-0201-4EFC-B84A-1BCAFBF3A1B1}" type="presParOf" srcId="{39BEE75A-42A7-4456-A08A-2493E39D8F45}" destId="{8DF485B6-CB5E-4A0C-9290-9AFC7DF1AAD7}" srcOrd="0" destOrd="0" presId="urn:microsoft.com/office/officeart/2005/8/layout/vList3"/>
    <dgm:cxn modelId="{443F2B2C-7D1B-4E0D-89FD-7132E3C02155}" type="presParOf" srcId="{39BEE75A-42A7-4456-A08A-2493E39D8F45}" destId="{EFBD8309-A9BB-4792-9F6A-4F7DD6A29F1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3A5C6A-FECB-43AB-84FE-40981D3EA7BD}">
      <dsp:nvSpPr>
        <dsp:cNvPr id="0" name=""/>
        <dsp:cNvSpPr/>
      </dsp:nvSpPr>
      <dsp:spPr>
        <a:xfrm rot="10800000">
          <a:off x="1303273" y="1895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REGISTRO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PRESENZE ALUNNI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FIRMA DOCENTI E TUTOR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ATTIVITA’ SVOLTA </a:t>
          </a:r>
          <a:endParaRPr lang="it-IT" sz="1400" kern="1200" dirty="0"/>
        </a:p>
      </dsp:txBody>
      <dsp:txXfrm rot="10800000">
        <a:off x="1303273" y="1895"/>
        <a:ext cx="4053840" cy="1128772"/>
      </dsp:txXfrm>
    </dsp:sp>
    <dsp:sp modelId="{63E84ECA-A3F6-4B06-9F2A-5BDD0487AC25}">
      <dsp:nvSpPr>
        <dsp:cNvPr id="0" name=""/>
        <dsp:cNvSpPr/>
      </dsp:nvSpPr>
      <dsp:spPr>
        <a:xfrm>
          <a:off x="738886" y="1895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C7319-2B88-481E-9A36-FB1575A29D7F}">
      <dsp:nvSpPr>
        <dsp:cNvPr id="0" name=""/>
        <dsp:cNvSpPr/>
      </dsp:nvSpPr>
      <dsp:spPr>
        <a:xfrm rot="10800000">
          <a:off x="1303273" y="1467613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CONTRATTO</a:t>
          </a:r>
          <a:r>
            <a:rPr lang="it-IT" sz="1800" b="1" kern="1200" baseline="0" dirty="0" smtClean="0"/>
            <a:t> FORMATIVO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baseline="0" dirty="0" smtClean="0"/>
            <a:t>FIRMATO DAI GENITORI E COPIA CARTA IDENTITA’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baseline="0" dirty="0" smtClean="0"/>
            <a:t>IL CALENDARIO </a:t>
          </a:r>
          <a:endParaRPr lang="it-IT" sz="1400" kern="1200" dirty="0"/>
        </a:p>
      </dsp:txBody>
      <dsp:txXfrm rot="10800000">
        <a:off x="1303273" y="1467613"/>
        <a:ext cx="4053840" cy="1128772"/>
      </dsp:txXfrm>
    </dsp:sp>
    <dsp:sp modelId="{40FB3E39-5284-4832-AB20-95D5CB4F9198}">
      <dsp:nvSpPr>
        <dsp:cNvPr id="0" name=""/>
        <dsp:cNvSpPr/>
      </dsp:nvSpPr>
      <dsp:spPr>
        <a:xfrm>
          <a:off x="738886" y="1467613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D8309-A9BB-4792-9F6A-4F7DD6A29F1D}">
      <dsp:nvSpPr>
        <dsp:cNvPr id="0" name=""/>
        <dsp:cNvSpPr/>
      </dsp:nvSpPr>
      <dsp:spPr>
        <a:xfrm rot="10800000">
          <a:off x="1303273" y="2933332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QUESTIONARIO GENITORI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 </a:t>
          </a:r>
          <a:endParaRPr lang="it-IT" sz="2300" kern="1200" dirty="0"/>
        </a:p>
      </dsp:txBody>
      <dsp:txXfrm rot="10800000">
        <a:off x="1303273" y="2933332"/>
        <a:ext cx="4053840" cy="1128772"/>
      </dsp:txXfrm>
    </dsp:sp>
    <dsp:sp modelId="{8DF485B6-CB5E-4A0C-9290-9AFC7DF1AAD7}">
      <dsp:nvSpPr>
        <dsp:cNvPr id="0" name=""/>
        <dsp:cNvSpPr/>
      </dsp:nvSpPr>
      <dsp:spPr>
        <a:xfrm>
          <a:off x="738886" y="2933332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3A5C6A-FECB-43AB-84FE-40981D3EA7BD}">
      <dsp:nvSpPr>
        <dsp:cNvPr id="0" name=""/>
        <dsp:cNvSpPr/>
      </dsp:nvSpPr>
      <dsp:spPr>
        <a:xfrm rot="10800000">
          <a:off x="1303273" y="1895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REGISTRO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FIRMA DOCENTI E TUTOR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ATTIVITA’ SVOLTA </a:t>
          </a:r>
          <a:endParaRPr lang="it-IT" sz="1400" kern="1200" dirty="0"/>
        </a:p>
      </dsp:txBody>
      <dsp:txXfrm rot="10800000">
        <a:off x="1303273" y="1895"/>
        <a:ext cx="4053840" cy="1128772"/>
      </dsp:txXfrm>
    </dsp:sp>
    <dsp:sp modelId="{63E84ECA-A3F6-4B06-9F2A-5BDD0487AC25}">
      <dsp:nvSpPr>
        <dsp:cNvPr id="0" name=""/>
        <dsp:cNvSpPr/>
      </dsp:nvSpPr>
      <dsp:spPr>
        <a:xfrm>
          <a:off x="738886" y="1895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C7319-2B88-481E-9A36-FB1575A29D7F}">
      <dsp:nvSpPr>
        <dsp:cNvPr id="0" name=""/>
        <dsp:cNvSpPr/>
      </dsp:nvSpPr>
      <dsp:spPr>
        <a:xfrm rot="10800000">
          <a:off x="1303273" y="1467613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SOMMINISTRAZIONE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 SCHEDE DIDATTICHE E QUESTIONARI INIZALI E FINALI SUI LIVELLI APPRENDIMENTI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/>
            <a:t>MONITORAGGIO E VALUTAZIONE </a:t>
          </a:r>
          <a:endParaRPr lang="it-IT" sz="1400" b="1" kern="1200" dirty="0"/>
        </a:p>
      </dsp:txBody>
      <dsp:txXfrm rot="10800000">
        <a:off x="1303273" y="1467613"/>
        <a:ext cx="4053840" cy="1128772"/>
      </dsp:txXfrm>
    </dsp:sp>
    <dsp:sp modelId="{40FB3E39-5284-4832-AB20-95D5CB4F9198}">
      <dsp:nvSpPr>
        <dsp:cNvPr id="0" name=""/>
        <dsp:cNvSpPr/>
      </dsp:nvSpPr>
      <dsp:spPr>
        <a:xfrm>
          <a:off x="738886" y="1467613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D8309-A9BB-4792-9F6A-4F7DD6A29F1D}">
      <dsp:nvSpPr>
        <dsp:cNvPr id="0" name=""/>
        <dsp:cNvSpPr/>
      </dsp:nvSpPr>
      <dsp:spPr>
        <a:xfrm rot="10800000">
          <a:off x="1303273" y="2933332"/>
          <a:ext cx="4053840" cy="11287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75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QUESTIONARIO  INIZIALE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/>
            <a:t>da compilare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 </a:t>
          </a:r>
          <a:endParaRPr lang="it-IT" sz="2300" kern="1200" dirty="0"/>
        </a:p>
      </dsp:txBody>
      <dsp:txXfrm rot="10800000">
        <a:off x="1303273" y="2933332"/>
        <a:ext cx="4053840" cy="1128772"/>
      </dsp:txXfrm>
    </dsp:sp>
    <dsp:sp modelId="{8DF485B6-CB5E-4A0C-9290-9AFC7DF1AAD7}">
      <dsp:nvSpPr>
        <dsp:cNvPr id="0" name=""/>
        <dsp:cNvSpPr/>
      </dsp:nvSpPr>
      <dsp:spPr>
        <a:xfrm>
          <a:off x="738886" y="2933332"/>
          <a:ext cx="1128772" cy="112877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9" name="Elaborazione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Elaborazione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ED17638-727F-415A-BA1F-C842046F0C0C}" type="datetimeFigureOut">
              <a:rPr lang="it-IT" smtClean="0"/>
              <a:pPr/>
              <a:t>04/01/2017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EF68E1D-F506-4B77-A44E-031C64F7893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\Videos\CD%20SAVIANO%20PER%20SCUOLA%20VIVA2.wm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Mariella.giugliano@libero.it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dirty="0"/>
              <a:t> </a:t>
            </a:r>
            <a:br>
              <a:rPr lang="it-IT" dirty="0"/>
            </a:br>
            <a:r>
              <a:rPr lang="it-IT" dirty="0"/>
              <a:t> 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35696" y="3068960"/>
            <a:ext cx="6696744" cy="1752600"/>
          </a:xfrm>
        </p:spPr>
        <p:txBody>
          <a:bodyPr>
            <a:normAutofit/>
          </a:bodyPr>
          <a:lstStyle/>
          <a:p>
            <a:pPr algn="ctr"/>
            <a:r>
              <a:rPr lang="it-IT" sz="4300" b="1" cap="small" dirty="0">
                <a:solidFill>
                  <a:srgbClr val="C00000"/>
                </a:solidFill>
              </a:rPr>
              <a:t>Primo Circolo Didattico di </a:t>
            </a:r>
            <a:r>
              <a:rPr lang="it-IT" sz="4300" b="1" cap="small" dirty="0" smtClean="0">
                <a:solidFill>
                  <a:srgbClr val="C00000"/>
                </a:solidFill>
              </a:rPr>
              <a:t>SAVIANO</a:t>
            </a:r>
            <a:endParaRPr lang="it-IT" sz="4300" dirty="0">
              <a:solidFill>
                <a:srgbClr val="C00000"/>
              </a:solidFill>
            </a:endParaRPr>
          </a:p>
          <a:p>
            <a:pPr algn="ctr"/>
            <a:r>
              <a:rPr lang="it-IT" sz="2100" i="1" dirty="0"/>
              <a:t>	</a:t>
            </a:r>
            <a:endParaRPr lang="it-IT" sz="2100" dirty="0"/>
          </a:p>
          <a:p>
            <a:endParaRPr lang="it-IT" dirty="0"/>
          </a:p>
        </p:txBody>
      </p:sp>
      <p:pic>
        <p:nvPicPr>
          <p:cNvPr id="4" name="Immagine 3" descr="PROVA 19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664" y="836712"/>
            <a:ext cx="1296144" cy="1008112"/>
          </a:xfrm>
          <a:prstGeom prst="rect">
            <a:avLst/>
          </a:prstGeom>
        </p:spPr>
      </p:pic>
      <p:pic>
        <p:nvPicPr>
          <p:cNvPr id="5" name="Immagine 4" descr="scuola_viva3 grande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908720"/>
            <a:ext cx="4343400" cy="10382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4861" t="28740" r="24110" b="13079"/>
          <a:stretch>
            <a:fillRect/>
          </a:stretch>
        </p:blipFill>
        <p:spPr bwMode="auto">
          <a:xfrm>
            <a:off x="7380312" y="980728"/>
            <a:ext cx="1368152" cy="87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2123728" y="4581128"/>
            <a:ext cx="63367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i="1" cap="small" dirty="0" err="1" smtClean="0">
                <a:solidFill>
                  <a:schemeClr val="bg1">
                    <a:lumMod val="65000"/>
                  </a:schemeClr>
                </a:solidFill>
              </a:rPr>
              <a:t>CF</a:t>
            </a:r>
            <a:r>
              <a:rPr lang="it-IT" sz="1400" b="1" i="1" cap="small" dirty="0" smtClean="0">
                <a:solidFill>
                  <a:schemeClr val="bg1">
                    <a:lumMod val="65000"/>
                  </a:schemeClr>
                </a:solidFill>
              </a:rPr>
              <a:t>.:</a:t>
            </a:r>
            <a:r>
              <a:rPr lang="it-IT" sz="1400" i="1" cap="small" dirty="0" smtClean="0">
                <a:solidFill>
                  <a:schemeClr val="bg1">
                    <a:lumMod val="65000"/>
                  </a:schemeClr>
                </a:solidFill>
              </a:rPr>
              <a:t> 84003670639 - Via  Roma,37 - </a:t>
            </a:r>
            <a:r>
              <a:rPr lang="it-IT" sz="1400" i="1" cap="small" dirty="0" err="1" smtClean="0">
                <a:solidFill>
                  <a:schemeClr val="bg1">
                    <a:lumMod val="65000"/>
                  </a:schemeClr>
                </a:solidFill>
              </a:rPr>
              <a:t>cap</a:t>
            </a:r>
            <a:r>
              <a:rPr lang="it-IT" sz="1400" i="1" cap="small" dirty="0" smtClean="0">
                <a:solidFill>
                  <a:schemeClr val="bg1">
                    <a:lumMod val="65000"/>
                  </a:schemeClr>
                </a:solidFill>
              </a:rPr>
              <a:t> 80039 - SAVIANO (</a:t>
            </a:r>
            <a:r>
              <a:rPr lang="it-IT" sz="1400" i="1" cap="small" dirty="0" err="1" smtClean="0">
                <a:solidFill>
                  <a:schemeClr val="bg1">
                    <a:lumMod val="65000"/>
                  </a:schemeClr>
                </a:solidFill>
              </a:rPr>
              <a:t>na</a:t>
            </a:r>
            <a:r>
              <a:rPr lang="it-IT" sz="1400" i="1" cap="small" dirty="0" smtClean="0">
                <a:solidFill>
                  <a:schemeClr val="bg1">
                    <a:lumMod val="65000"/>
                  </a:schemeClr>
                </a:solidFill>
              </a:rPr>
              <a:t>) Tel./Fax 0818202254 -</a:t>
            </a:r>
            <a:r>
              <a:rPr lang="it-IT" sz="1400" i="1" dirty="0" smtClean="0">
                <a:solidFill>
                  <a:schemeClr val="bg1">
                    <a:lumMod val="65000"/>
                  </a:schemeClr>
                </a:solidFill>
              </a:rPr>
              <a:t>  </a:t>
            </a:r>
          </a:p>
          <a:p>
            <a:pPr algn="ctr"/>
            <a:r>
              <a:rPr lang="it-IT" sz="1400" b="1" i="1" dirty="0" err="1" smtClean="0">
                <a:solidFill>
                  <a:schemeClr val="bg1">
                    <a:lumMod val="65000"/>
                  </a:schemeClr>
                </a:solidFill>
              </a:rPr>
              <a:t>Email</a:t>
            </a:r>
            <a:r>
              <a:rPr lang="it-IT" sz="1400" b="1" i="1" dirty="0" smtClean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it-IT" sz="1400" i="1" dirty="0" smtClean="0">
                <a:solidFill>
                  <a:schemeClr val="bg1">
                    <a:lumMod val="65000"/>
                  </a:schemeClr>
                </a:solidFill>
              </a:rPr>
              <a:t>nee515005@istruzione.it; </a:t>
            </a:r>
            <a:r>
              <a:rPr lang="it-IT" sz="1400" b="1" i="1" dirty="0" err="1" smtClean="0">
                <a:solidFill>
                  <a:schemeClr val="bg1">
                    <a:lumMod val="65000"/>
                  </a:schemeClr>
                </a:solidFill>
              </a:rPr>
              <a:t>Postacert</a:t>
            </a:r>
            <a:r>
              <a:rPr lang="it-IT" sz="1400" b="1" i="1" dirty="0" smtClean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it-IT" sz="1400" i="1" dirty="0" smtClean="0">
                <a:solidFill>
                  <a:schemeClr val="bg1">
                    <a:lumMod val="65000"/>
                  </a:schemeClr>
                </a:solidFill>
              </a:rPr>
              <a:t>naee515005@pec.istruzione.it; </a:t>
            </a:r>
            <a:r>
              <a:rPr lang="it-IT" sz="1400" b="1" i="1" dirty="0" smtClean="0">
                <a:solidFill>
                  <a:schemeClr val="bg1">
                    <a:lumMod val="65000"/>
                  </a:schemeClr>
                </a:solidFill>
              </a:rPr>
              <a:t>Sito:                      </a:t>
            </a:r>
            <a:r>
              <a:rPr lang="it-IT" sz="1400" i="1" dirty="0" smtClean="0">
                <a:solidFill>
                  <a:schemeClr val="bg1">
                    <a:lumMod val="65000"/>
                  </a:schemeClr>
                </a:solidFill>
              </a:rPr>
              <a:t>www.primocircolosaviano.it</a:t>
            </a:r>
            <a:endParaRPr lang="it-IT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39752" y="5661248"/>
            <a:ext cx="63367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i="1" dirty="0" smtClean="0">
                <a:solidFill>
                  <a:schemeClr val="bg1">
                    <a:lumMod val="65000"/>
                  </a:schemeClr>
                </a:solidFill>
              </a:rPr>
              <a:t>SAVIANO, 05/01/2017</a:t>
            </a:r>
            <a:endParaRPr lang="it-IT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CD SAVIANO PER SCUOLA VIVA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959225" y="-129540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018082">
            <a:off x="5839449" y="717574"/>
            <a:ext cx="2743200" cy="706016"/>
          </a:xfrm>
        </p:spPr>
        <p:txBody>
          <a:bodyPr/>
          <a:lstStyle/>
          <a:p>
            <a:pPr algn="ctr"/>
            <a:r>
              <a:rPr lang="it-IT" dirty="0" smtClean="0"/>
              <a:t>PROGETTO </a:t>
            </a:r>
            <a:br>
              <a:rPr lang="it-IT" dirty="0" smtClean="0"/>
            </a:br>
            <a:r>
              <a:rPr lang="it-IT" dirty="0" smtClean="0"/>
              <a:t>“ARTI IN GIOCO”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55576" y="4725144"/>
            <a:ext cx="4419600" cy="864096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Arti in gioco si sviluppa</a:t>
            </a:r>
          </a:p>
          <a:p>
            <a:pPr algn="ctr"/>
            <a:r>
              <a:rPr lang="it-IT" dirty="0" smtClean="0"/>
              <a:t> in quattro moduli caratterizzati da UNA DIDATTICA ATTIVA focalizzata su modalità </a:t>
            </a:r>
            <a:r>
              <a:rPr lang="it-IT" dirty="0" err="1" smtClean="0"/>
              <a:t>laboratoriali</a:t>
            </a:r>
            <a:endParaRPr lang="it-IT" dirty="0"/>
          </a:p>
        </p:txBody>
      </p:sp>
      <p:pic>
        <p:nvPicPr>
          <p:cNvPr id="9" name="Segnaposto immagine 8" descr="PROVA 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3" b="43"/>
          <a:stretch>
            <a:fillRect/>
          </a:stretch>
        </p:blipFill>
        <p:spPr>
          <a:xfrm>
            <a:off x="827584" y="1052736"/>
            <a:ext cx="4411224" cy="3600400"/>
          </a:xfrm>
        </p:spPr>
      </p:pic>
      <p:sp>
        <p:nvSpPr>
          <p:cNvPr id="10" name="Titolo 1"/>
          <p:cNvSpPr txBox="1">
            <a:spLocks/>
          </p:cNvSpPr>
          <p:nvPr/>
        </p:nvSpPr>
        <p:spPr>
          <a:xfrm rot="1018082">
            <a:off x="5695433" y="2877814"/>
            <a:ext cx="2743200" cy="70601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PROGETTO </a:t>
            </a:r>
            <a:b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“ARTI IN GIOCO”</a:t>
            </a:r>
            <a:endParaRPr kumimoji="0" lang="it-IT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 rot="1018082">
            <a:off x="5983465" y="5182070"/>
            <a:ext cx="2743200" cy="70601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PROGETTO </a:t>
            </a:r>
            <a:b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“ARTI IN GIOCO”</a:t>
            </a:r>
            <a:endParaRPr kumimoji="0" lang="it-IT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 rot="1018082">
            <a:off x="5804619" y="1874896"/>
            <a:ext cx="2743200" cy="467333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100" b="1" dirty="0" smtClean="0">
                <a:solidFill>
                  <a:schemeClr val="tx2">
                    <a:satMod val="130000"/>
                  </a:schemeClr>
                </a:solidFill>
                <a:latin typeface="+mj-lt"/>
                <a:ea typeface="+mj-ea"/>
                <a:cs typeface="+mj-cs"/>
              </a:rPr>
              <a:t>Saper Fare</a:t>
            </a:r>
            <a:endParaRPr kumimoji="0" lang="it-IT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 rot="1018082">
            <a:off x="5876628" y="4107144"/>
            <a:ext cx="2743200" cy="467333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Peer</a:t>
            </a: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tutoring</a:t>
            </a:r>
            <a:endParaRPr kumimoji="0" lang="it-IT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dirty="0" smtClean="0"/>
              <a:t>MODULO Teatro in gioco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23360" cy="640080"/>
          </a:xfrm>
        </p:spPr>
        <p:txBody>
          <a:bodyPr/>
          <a:lstStyle/>
          <a:p>
            <a:r>
              <a:rPr lang="it-IT" dirty="0" smtClean="0"/>
              <a:t>2 Laboratori Base per I e </a:t>
            </a:r>
            <a:r>
              <a:rPr lang="it-IT" dirty="0" err="1" smtClean="0"/>
              <a:t>II</a:t>
            </a:r>
            <a:r>
              <a:rPr lang="it-IT" dirty="0" smtClean="0"/>
              <a:t> Primaria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4008" y="1340768"/>
            <a:ext cx="4023360" cy="640080"/>
          </a:xfrm>
        </p:spPr>
        <p:txBody>
          <a:bodyPr/>
          <a:lstStyle/>
          <a:p>
            <a:r>
              <a:rPr lang="it-IT" dirty="0" smtClean="0"/>
              <a:t>3 Laboratori Avanzati III, </a:t>
            </a:r>
            <a:r>
              <a:rPr lang="it-IT" dirty="0" err="1" smtClean="0"/>
              <a:t>IV</a:t>
            </a:r>
            <a:r>
              <a:rPr lang="it-IT" dirty="0" smtClean="0"/>
              <a:t>, V Primaria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95536" y="2204864"/>
            <a:ext cx="4023360" cy="4114800"/>
          </a:xfrm>
        </p:spPr>
        <p:txBody>
          <a:bodyPr/>
          <a:lstStyle/>
          <a:p>
            <a:pPr algn="ctr">
              <a:buNone/>
            </a:pPr>
            <a:r>
              <a:rPr lang="it-IT" dirty="0" smtClean="0"/>
              <a:t>DUE ASSOCIAZIONI</a:t>
            </a:r>
          </a:p>
          <a:p>
            <a:pPr algn="ctr">
              <a:buNone/>
            </a:pPr>
            <a:r>
              <a:rPr lang="it-IT" u="sng" dirty="0" smtClean="0"/>
              <a:t>Centro Studi Mimi Romano</a:t>
            </a:r>
          </a:p>
          <a:p>
            <a:pPr algn="just">
              <a:buNone/>
            </a:pPr>
            <a:r>
              <a:rPr lang="it-IT" sz="1800" dirty="0" smtClean="0"/>
              <a:t>	S’interessa della parte dello spettacolo per realizzare un MUSICAL</a:t>
            </a:r>
          </a:p>
          <a:p>
            <a:pPr algn="ctr">
              <a:buNone/>
            </a:pPr>
            <a:r>
              <a:rPr lang="it-IT" u="sng" dirty="0" err="1" smtClean="0"/>
              <a:t>Pro.loco</a:t>
            </a:r>
            <a:r>
              <a:rPr lang="it-IT" u="sng" dirty="0" smtClean="0"/>
              <a:t> Il Campanile</a:t>
            </a:r>
          </a:p>
          <a:p>
            <a:pPr algn="just">
              <a:buNone/>
            </a:pPr>
            <a:r>
              <a:rPr lang="it-IT" sz="1800" dirty="0" smtClean="0"/>
              <a:t>	S’interessa della parte pedagogica didattica in particolare il riconoscimento e  la gestione delle emozioni attraverso l’uso dei colori </a:t>
            </a:r>
          </a:p>
          <a:p>
            <a:pPr algn="just">
              <a:buNone/>
            </a:pP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4008" y="2132856"/>
            <a:ext cx="4023360" cy="4114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TRE ASSOCIAZIONI</a:t>
            </a:r>
          </a:p>
          <a:p>
            <a:pPr algn="ctr">
              <a:buNone/>
            </a:pPr>
            <a:r>
              <a:rPr lang="it-IT" u="sng" dirty="0" smtClean="0"/>
              <a:t>Centro Studi Mimi Romano</a:t>
            </a:r>
          </a:p>
          <a:p>
            <a:pPr algn="just">
              <a:buNone/>
            </a:pPr>
            <a:r>
              <a:rPr lang="it-IT" dirty="0" smtClean="0"/>
              <a:t>	</a:t>
            </a:r>
            <a:r>
              <a:rPr lang="it-IT" sz="1300" dirty="0" smtClean="0"/>
              <a:t>S’interessa della parte dello spettacolo per realizzare un MUSICAL</a:t>
            </a:r>
          </a:p>
          <a:p>
            <a:pPr algn="ctr">
              <a:buNone/>
            </a:pPr>
            <a:r>
              <a:rPr lang="it-IT" u="sng" dirty="0" err="1" smtClean="0"/>
              <a:t>Pro.loco</a:t>
            </a:r>
            <a:r>
              <a:rPr lang="it-IT" u="sng" dirty="0" smtClean="0"/>
              <a:t> Il Campanile</a:t>
            </a:r>
          </a:p>
          <a:p>
            <a:pPr algn="just">
              <a:buNone/>
            </a:pPr>
            <a:r>
              <a:rPr lang="it-IT" sz="1200" dirty="0" smtClean="0"/>
              <a:t>	S’interessa della parte pedagogica didattica in particolare il riconoscimento e  la gestione delle emozioni attraverso l’uso dei colori </a:t>
            </a:r>
          </a:p>
          <a:p>
            <a:pPr algn="ctr">
              <a:buNone/>
            </a:pPr>
            <a:r>
              <a:rPr lang="it-IT" u="sng" dirty="0" err="1" smtClean="0"/>
              <a:t>Gold</a:t>
            </a:r>
            <a:r>
              <a:rPr lang="it-IT" u="sng" dirty="0" smtClean="0"/>
              <a:t> 	Red</a:t>
            </a:r>
          </a:p>
          <a:p>
            <a:pPr algn="ctr">
              <a:buNone/>
            </a:pPr>
            <a:r>
              <a:rPr lang="it-IT" sz="2000" u="sng" dirty="0" smtClean="0"/>
              <a:t>Provvede alla realizzazione di abiti di scena con materiale riciclato</a:t>
            </a:r>
            <a:endParaRPr lang="it-IT" sz="20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dirty="0" smtClean="0"/>
              <a:t>MODULO Teatro in gioco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23360" cy="640080"/>
          </a:xfrm>
        </p:spPr>
        <p:txBody>
          <a:bodyPr/>
          <a:lstStyle/>
          <a:p>
            <a:pPr algn="ctr"/>
            <a:r>
              <a:rPr lang="it-IT" dirty="0" err="1" smtClean="0"/>
              <a:t>Lab</a:t>
            </a:r>
            <a:r>
              <a:rPr lang="it-IT" dirty="0" smtClean="0"/>
              <a:t>/ Base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4008" y="1340768"/>
            <a:ext cx="4023360" cy="640080"/>
          </a:xfrm>
        </p:spPr>
        <p:txBody>
          <a:bodyPr/>
          <a:lstStyle/>
          <a:p>
            <a:pPr algn="ctr"/>
            <a:r>
              <a:rPr lang="it-IT" dirty="0" err="1" smtClean="0"/>
              <a:t>Lab</a:t>
            </a:r>
            <a:r>
              <a:rPr lang="it-IT" dirty="0" smtClean="0"/>
              <a:t>/Avanzato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95536" y="2204864"/>
            <a:ext cx="4023360" cy="4114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u="sng" dirty="0" smtClean="0"/>
              <a:t>Esperti :</a:t>
            </a:r>
          </a:p>
          <a:p>
            <a:r>
              <a:rPr lang="it-IT" sz="1800" dirty="0" err="1" smtClean="0"/>
              <a:t>Caccavale</a:t>
            </a:r>
            <a:r>
              <a:rPr lang="it-IT" sz="1800" dirty="0" smtClean="0"/>
              <a:t> 6 ore</a:t>
            </a:r>
          </a:p>
          <a:p>
            <a:r>
              <a:rPr lang="it-IT" sz="1800" dirty="0" smtClean="0"/>
              <a:t>Reale 6 ore</a:t>
            </a:r>
          </a:p>
          <a:p>
            <a:r>
              <a:rPr lang="it-IT" sz="1800" dirty="0" smtClean="0"/>
              <a:t>Mirra 3 ore</a:t>
            </a:r>
          </a:p>
          <a:p>
            <a:r>
              <a:rPr lang="it-IT" sz="1800" dirty="0" smtClean="0"/>
              <a:t>Schettino 7</a:t>
            </a:r>
          </a:p>
          <a:p>
            <a:r>
              <a:rPr lang="it-IT" sz="1800" dirty="0" err="1" smtClean="0"/>
              <a:t>Simonetti</a:t>
            </a:r>
            <a:r>
              <a:rPr lang="it-IT" sz="1800" dirty="0" smtClean="0"/>
              <a:t> 5 ore Capoluogo</a:t>
            </a:r>
          </a:p>
          <a:p>
            <a:r>
              <a:rPr lang="it-IT" sz="1800" dirty="0" err="1" smtClean="0"/>
              <a:t>Pierro</a:t>
            </a:r>
            <a:r>
              <a:rPr lang="it-IT" sz="1800" dirty="0" smtClean="0"/>
              <a:t> 3 </a:t>
            </a:r>
          </a:p>
          <a:p>
            <a:r>
              <a:rPr lang="it-IT" sz="1800" dirty="0" smtClean="0"/>
              <a:t>Ambrosino 5 ore a Capocaccia</a:t>
            </a:r>
          </a:p>
          <a:p>
            <a:pPr algn="just">
              <a:buNone/>
            </a:pPr>
            <a:r>
              <a:rPr lang="it-IT" u="sng" dirty="0" smtClean="0"/>
              <a:t>Tutor:</a:t>
            </a:r>
            <a:r>
              <a:rPr lang="it-IT" dirty="0" smtClean="0"/>
              <a:t> Fico e </a:t>
            </a:r>
            <a:r>
              <a:rPr lang="it-IT" dirty="0" err="1" smtClean="0"/>
              <a:t>Strocchia</a:t>
            </a:r>
            <a:endParaRPr lang="it-IT" dirty="0" smtClean="0"/>
          </a:p>
          <a:p>
            <a:pPr algn="just">
              <a:buNone/>
            </a:pPr>
            <a:r>
              <a:rPr lang="it-IT" dirty="0" smtClean="0"/>
              <a:t>Ore 30 Capocaccia</a:t>
            </a:r>
          </a:p>
          <a:p>
            <a:pPr algn="just">
              <a:buNone/>
            </a:pPr>
            <a:r>
              <a:rPr lang="it-IT" dirty="0" smtClean="0"/>
              <a:t>Ore 30 Capoluogo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4008" y="2132856"/>
            <a:ext cx="4023360" cy="41148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it-IT" sz="2000" u="sng" dirty="0" smtClean="0"/>
              <a:t>Esperti :</a:t>
            </a:r>
          </a:p>
          <a:p>
            <a:r>
              <a:rPr lang="it-IT" sz="2000" dirty="0" err="1" smtClean="0"/>
              <a:t>Caccavale</a:t>
            </a:r>
            <a:r>
              <a:rPr lang="it-IT" sz="2000" dirty="0" smtClean="0"/>
              <a:t> 6 ore ,Reale 6 ore, Mirra 3 ore</a:t>
            </a:r>
          </a:p>
          <a:p>
            <a:r>
              <a:rPr lang="it-IT" sz="2000" dirty="0" smtClean="0"/>
              <a:t>Schettino 7, </a:t>
            </a:r>
            <a:r>
              <a:rPr lang="it-IT" sz="2000" dirty="0" err="1" smtClean="0"/>
              <a:t>Simonetti</a:t>
            </a:r>
            <a:r>
              <a:rPr lang="it-IT" sz="2000" dirty="0" smtClean="0"/>
              <a:t> 5 ore,(Capoluogo) </a:t>
            </a:r>
            <a:r>
              <a:rPr lang="it-IT" sz="2000" dirty="0" err="1" smtClean="0"/>
              <a:t>Pierro</a:t>
            </a:r>
            <a:r>
              <a:rPr lang="it-IT" sz="2000" dirty="0" smtClean="0"/>
              <a:t> 3 Ambrosino 5 ore (Capocaccia)</a:t>
            </a:r>
          </a:p>
          <a:p>
            <a:r>
              <a:rPr lang="it-IT" sz="2000" dirty="0" err="1" smtClean="0"/>
              <a:t>Rosamaria</a:t>
            </a:r>
            <a:r>
              <a:rPr lang="it-IT" sz="2000" dirty="0" smtClean="0"/>
              <a:t> De Rosa</a:t>
            </a:r>
          </a:p>
          <a:p>
            <a:r>
              <a:rPr lang="it-IT" sz="2000" dirty="0" err="1" smtClean="0"/>
              <a:t>Iovino</a:t>
            </a:r>
            <a:r>
              <a:rPr lang="it-IT" sz="2000" dirty="0" smtClean="0"/>
              <a:t> </a:t>
            </a:r>
            <a:r>
              <a:rPr lang="it-IT" sz="2000" dirty="0" err="1" smtClean="0"/>
              <a:t>Ausilia</a:t>
            </a:r>
            <a:r>
              <a:rPr lang="it-IT" sz="2000" dirty="0" smtClean="0"/>
              <a:t> </a:t>
            </a:r>
          </a:p>
          <a:p>
            <a:r>
              <a:rPr lang="it-IT" sz="2000" dirty="0" smtClean="0"/>
              <a:t>M. Rosaria Antino</a:t>
            </a:r>
          </a:p>
          <a:p>
            <a:pPr algn="ctr">
              <a:buNone/>
            </a:pPr>
            <a:r>
              <a:rPr lang="it-IT" u="sng" dirty="0" smtClean="0"/>
              <a:t>Tutor</a:t>
            </a:r>
            <a:r>
              <a:rPr lang="it-IT" dirty="0" smtClean="0"/>
              <a:t>: Allocca, </a:t>
            </a:r>
            <a:r>
              <a:rPr lang="it-IT" dirty="0" err="1" smtClean="0"/>
              <a:t>Crisci</a:t>
            </a:r>
            <a:r>
              <a:rPr lang="it-IT" dirty="0" smtClean="0"/>
              <a:t>, </a:t>
            </a:r>
            <a:r>
              <a:rPr lang="it-IT" dirty="0" err="1" smtClean="0"/>
              <a:t>Strocchia</a:t>
            </a:r>
            <a:r>
              <a:rPr lang="it-IT" dirty="0" smtClean="0"/>
              <a:t> </a:t>
            </a:r>
          </a:p>
          <a:p>
            <a:pPr algn="ctr">
              <a:buNone/>
            </a:pPr>
            <a:r>
              <a:rPr lang="it-IT" dirty="0" smtClean="0"/>
              <a:t>90 0re - Capoluogo</a:t>
            </a:r>
            <a:endParaRPr lang="it-IT" dirty="0"/>
          </a:p>
        </p:txBody>
      </p:sp>
      <p:pic>
        <p:nvPicPr>
          <p:cNvPr id="7" name="Immagine 6" descr="SIPAR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980728"/>
            <a:ext cx="1812027" cy="1571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t-IT" dirty="0" smtClean="0"/>
              <a:t>MODULO 3-4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23360" cy="640080"/>
          </a:xfrm>
        </p:spPr>
        <p:txBody>
          <a:bodyPr/>
          <a:lstStyle/>
          <a:p>
            <a:pPr algn="ctr"/>
            <a:r>
              <a:rPr lang="it-IT" dirty="0" smtClean="0"/>
              <a:t>I ROBOT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4008" y="1340768"/>
            <a:ext cx="4023360" cy="640080"/>
          </a:xfrm>
        </p:spPr>
        <p:txBody>
          <a:bodyPr/>
          <a:lstStyle/>
          <a:p>
            <a:pPr algn="ctr"/>
            <a:r>
              <a:rPr lang="it-IT" dirty="0" err="1" smtClean="0"/>
              <a:t>Music</a:t>
            </a:r>
            <a:r>
              <a:rPr lang="it-IT" dirty="0" smtClean="0"/>
              <a:t> &amp; </a:t>
            </a:r>
            <a:r>
              <a:rPr lang="it-IT" dirty="0" err="1" smtClean="0"/>
              <a:t>Movement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95536" y="2204864"/>
            <a:ext cx="4023360" cy="4114800"/>
          </a:xfrm>
        </p:spPr>
        <p:txBody>
          <a:bodyPr/>
          <a:lstStyle/>
          <a:p>
            <a:pPr algn="ctr">
              <a:buNone/>
            </a:pPr>
            <a:r>
              <a:rPr lang="it-IT" dirty="0" smtClean="0"/>
              <a:t>Esperto: </a:t>
            </a:r>
            <a:r>
              <a:rPr lang="it-IT" dirty="0" err="1" smtClean="0"/>
              <a:t>Prof.re</a:t>
            </a:r>
            <a:r>
              <a:rPr lang="it-IT" dirty="0" smtClean="0"/>
              <a:t> IORO</a:t>
            </a:r>
          </a:p>
          <a:p>
            <a:pPr algn="just">
              <a:buNone/>
            </a:pPr>
            <a:r>
              <a:rPr lang="it-IT" dirty="0" smtClean="0"/>
              <a:t>Tutor:  Allocca e </a:t>
            </a:r>
            <a:r>
              <a:rPr lang="it-IT" dirty="0" err="1" smtClean="0"/>
              <a:t>Crisci</a:t>
            </a:r>
            <a:endParaRPr lang="it-IT" dirty="0" smtClean="0"/>
          </a:p>
          <a:p>
            <a:pPr algn="ctr">
              <a:buNone/>
            </a:pPr>
            <a:r>
              <a:rPr lang="it-IT" dirty="0" smtClean="0"/>
              <a:t>Ore 60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È un percorso di promozione e sviluppo della cultura scientifica e tecnologica.  </a:t>
            </a:r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4008" y="2132856"/>
            <a:ext cx="4023360" cy="41148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it-IT" dirty="0" smtClean="0"/>
              <a:t>Esperto : </a:t>
            </a:r>
            <a:r>
              <a:rPr lang="it-IT" dirty="0" err="1" smtClean="0"/>
              <a:t>Prof.re</a:t>
            </a:r>
            <a:r>
              <a:rPr lang="it-IT" dirty="0" smtClean="0"/>
              <a:t> </a:t>
            </a:r>
            <a:r>
              <a:rPr lang="it-IT" dirty="0" err="1" smtClean="0"/>
              <a:t>Caiazzo</a:t>
            </a:r>
            <a:endParaRPr lang="it-IT" dirty="0" smtClean="0"/>
          </a:p>
          <a:p>
            <a:pPr algn="ctr">
              <a:buNone/>
            </a:pPr>
            <a:r>
              <a:rPr lang="it-IT" dirty="0" smtClean="0"/>
              <a:t>Tutor:  Ambrosino e Nappo</a:t>
            </a:r>
          </a:p>
          <a:p>
            <a:pPr algn="ctr">
              <a:buNone/>
            </a:pPr>
            <a:r>
              <a:rPr lang="it-IT" dirty="0" smtClean="0"/>
              <a:t>Ore 60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	</a:t>
            </a:r>
          </a:p>
          <a:p>
            <a:pPr algn="ctr">
              <a:buNone/>
            </a:pPr>
            <a:r>
              <a:rPr lang="it-IT" dirty="0" smtClean="0"/>
              <a:t>Promuove un percorso formativo di pratica gestuale e movimento coordinato. </a:t>
            </a:r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</p:txBody>
      </p:sp>
      <p:pic>
        <p:nvPicPr>
          <p:cNvPr id="7" name="Immagine 6" descr="MUSICA E MO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356992"/>
            <a:ext cx="2351282" cy="1440160"/>
          </a:xfrm>
          <a:prstGeom prst="rect">
            <a:avLst/>
          </a:prstGeom>
        </p:spPr>
      </p:pic>
      <p:pic>
        <p:nvPicPr>
          <p:cNvPr id="8" name="Immagine 7" descr="ROB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538450"/>
            <a:ext cx="1728192" cy="1353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Indicazioni per i tutor: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1043608" y="1412776"/>
            <a:ext cx="7848872" cy="403244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it-IT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Diagramma 1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Immagine 13" descr="PROVA 1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98813" y="116632"/>
            <a:ext cx="1245187" cy="1140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Indicazioni per i ESPERTI: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1043608" y="1412776"/>
            <a:ext cx="7848872" cy="403244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it-IT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it-IT" sz="4300" dirty="0" smtClean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t-IT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Diagramma 1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Immagine 13" descr="PROVA 1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98813" y="116632"/>
            <a:ext cx="1245187" cy="1140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1359804">
            <a:off x="5539218" y="1879697"/>
            <a:ext cx="3804916" cy="1297746"/>
          </a:xfrm>
        </p:spPr>
        <p:txBody>
          <a:bodyPr/>
          <a:lstStyle/>
          <a:p>
            <a:r>
              <a:rPr lang="it-IT" dirty="0" smtClean="0">
                <a:hlinkClick r:id="rId2"/>
              </a:rPr>
              <a:t>Mariella.giugliano@libero.it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7" name="Segnaposto immagine 6" descr="PROVA 2.pn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07" r="2907"/>
          <a:stretch>
            <a:fillRect/>
          </a:stretch>
        </p:blipFill>
        <p:spPr>
          <a:xfrm>
            <a:off x="971600" y="1556792"/>
            <a:ext cx="4176464" cy="2397974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005064"/>
            <a:ext cx="4419600" cy="1557536"/>
          </a:xfrm>
        </p:spPr>
        <p:txBody>
          <a:bodyPr>
            <a:normAutofit/>
          </a:bodyPr>
          <a:lstStyle/>
          <a:p>
            <a:r>
              <a:rPr lang="it-IT" sz="4000" dirty="0" smtClean="0"/>
              <a:t>BUON LAVORO A</a:t>
            </a:r>
          </a:p>
          <a:p>
            <a:endParaRPr lang="it-IT" sz="4000" dirty="0" smtClean="0"/>
          </a:p>
          <a:p>
            <a:endParaRPr lang="it-IT" sz="4000" dirty="0" smtClean="0"/>
          </a:p>
          <a:p>
            <a:endParaRPr lang="it-IT" sz="4000" dirty="0" smtClean="0"/>
          </a:p>
          <a:p>
            <a:r>
              <a:rPr lang="it-IT" sz="4000" dirty="0" smtClean="0"/>
              <a:t>	 TUTTI!!!!!</a:t>
            </a:r>
            <a:endParaRPr lang="it-IT" sz="40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 rot="1359804">
            <a:off x="5235962" y="3103834"/>
            <a:ext cx="3804916" cy="129774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  <a:r>
              <a:rPr kumimoji="0" lang="it-IT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cell</a:t>
            </a:r>
            <a:r>
              <a:rPr kumimoji="0" lang="it-IT" sz="21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3479225884</a:t>
            </a:r>
            <a:br>
              <a:rPr kumimoji="0" lang="it-IT" sz="2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it-IT" sz="2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PROVA 8</Template>
  <TotalTime>157</TotalTime>
  <Words>298</Words>
  <Application>Microsoft Office PowerPoint</Application>
  <PresentationFormat>Presentazione su schermo (4:3)</PresentationFormat>
  <Paragraphs>97</Paragraphs>
  <Slides>9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Solstizio</vt:lpstr>
      <vt:lpstr>    </vt:lpstr>
      <vt:lpstr>Diapositiva 2</vt:lpstr>
      <vt:lpstr>PROGETTO  “ARTI IN GIOCO”</vt:lpstr>
      <vt:lpstr>MODULO Teatro in gioco</vt:lpstr>
      <vt:lpstr>MODULO Teatro in gioco</vt:lpstr>
      <vt:lpstr>MODULO 3-4</vt:lpstr>
      <vt:lpstr>Indicazioni per i tutor: </vt:lpstr>
      <vt:lpstr>Indicazioni per i ESPERTI: </vt:lpstr>
      <vt:lpstr>Mariella.giugliano@libero.it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</dc:creator>
  <cp:lastModifiedBy>a</cp:lastModifiedBy>
  <cp:revision>18</cp:revision>
  <dcterms:created xsi:type="dcterms:W3CDTF">2017-01-04T17:58:19Z</dcterms:created>
  <dcterms:modified xsi:type="dcterms:W3CDTF">2017-01-04T20:44:35Z</dcterms:modified>
</cp:coreProperties>
</file>